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2" r:id="rId3"/>
    <p:sldId id="294" r:id="rId4"/>
    <p:sldId id="298" r:id="rId5"/>
    <p:sldId id="299" r:id="rId6"/>
    <p:sldId id="309" r:id="rId7"/>
    <p:sldId id="288" r:id="rId8"/>
    <p:sldId id="300" r:id="rId9"/>
    <p:sldId id="310" r:id="rId10"/>
    <p:sldId id="311" r:id="rId11"/>
    <p:sldId id="322" r:id="rId12"/>
    <p:sldId id="312" r:id="rId13"/>
    <p:sldId id="313" r:id="rId14"/>
    <p:sldId id="314" r:id="rId15"/>
    <p:sldId id="315" r:id="rId16"/>
    <p:sldId id="316" r:id="rId17"/>
    <p:sldId id="317" r:id="rId18"/>
    <p:sldId id="319" r:id="rId19"/>
    <p:sldId id="320" r:id="rId20"/>
    <p:sldId id="321" r:id="rId21"/>
    <p:sldId id="306" r:id="rId22"/>
    <p:sldId id="307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8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0A25E6-349C-4EF4-BB44-8B964E9B99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B9592-D035-4E8C-A553-605376C89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8FC-A531-4B71-83B1-6F16ACE2A1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6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52C66-D9C5-44A7-9FD3-CAD25E45F7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0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D464-2A7D-484B-AD7F-82D43144B8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1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3C5B1-B8F0-4021-800A-6F0F09459B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1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4530-3B8D-4816-86F0-9ED53F93D6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02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D6BF-61AC-4268-BB61-5C484C343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7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6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1F49-6574-415E-AE8B-0643794A19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AB472-6314-4E0D-BDB9-6DAA164582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2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63C3-1DB5-4387-96BE-66190DD6E7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84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1652B-C55B-4C98-A00C-7B351AC88D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0A25E6-349C-4EF4-BB44-8B964E9B99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8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0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7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8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1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2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4330-5BBE-4CE9-BB9E-63F5D9206A53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93C82-E06C-4C38-9309-FE1B5C28B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A3ECDA-845F-46B4-A44B-F12CE3703CA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Рамки\shool_autumn2_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251" y="-1149807"/>
            <a:ext cx="6939903" cy="92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72294">
            <a:off x="1108354" y="1666734"/>
            <a:ext cx="63177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k-KZ" sz="4000" b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kk-KZ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Әдебиеттік оқу</a:t>
            </a:r>
          </a:p>
          <a:p>
            <a:pPr algn="ctr"/>
            <a:r>
              <a:rPr lang="kk-KZ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   Б.Исаев «Күріш туралы сыр»</a:t>
            </a:r>
            <a:endParaRPr lang="ru-RU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АШЫҚ САБАҚ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80645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Сергіту сәті</a:t>
            </a:r>
          </a:p>
          <a:p>
            <a:pPr algn="ctr">
              <a:spcBef>
                <a:spcPct val="50000"/>
              </a:spcBef>
            </a:pP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506009"/>
            <a:ext cx="53567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«Көңілді күн»</a:t>
            </a:r>
            <a:endParaRPr lang="ru-RU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60648"/>
            <a:ext cx="46226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Топтық жұмыс</a:t>
            </a:r>
          </a:p>
          <a:p>
            <a:pPr algn="ctr"/>
            <a:endParaRPr lang="kk-K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3309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топ: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Мәтіннің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жақтарын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қарастырыңдар</a:t>
            </a:r>
            <a:endParaRPr lang="ru-RU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топ: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Мәтіннің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жақтарын</a:t>
            </a:r>
            <a:r>
              <a:rPr lang="ru-RU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қарастырыңдар</a:t>
            </a:r>
            <a:endParaRPr lang="ru-RU" sz="4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6238" y="157540"/>
            <a:ext cx="8353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4400" b="1" dirty="0">
                <a:solidFill>
                  <a:schemeClr val="accent2"/>
                </a:solidFill>
              </a:rPr>
              <a:t>	</a:t>
            </a:r>
            <a:r>
              <a:rPr lang="kk-KZ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Шығармашылық жұмыс</a:t>
            </a: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6238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2138" y="1331913"/>
            <a:ext cx="569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944">
            <a:off x="443392" y="1708481"/>
            <a:ext cx="1999377" cy="2026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60" y="1210328"/>
            <a:ext cx="2128819" cy="1855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1568"/>
            <a:ext cx="2664296" cy="1743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077072"/>
            <a:ext cx="2016224" cy="22054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60" y="3421274"/>
            <a:ext cx="2088232" cy="1455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45" y="5179786"/>
            <a:ext cx="1944216" cy="1465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76" y="3205534"/>
            <a:ext cx="2124984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035121"/>
            <a:ext cx="2123728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23" y="5132137"/>
            <a:ext cx="2914650" cy="1560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899864" y="620713"/>
            <a:ext cx="7848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6600" b="1" dirty="0" smtClean="0">
                <a:solidFill>
                  <a:schemeClr val="accent2"/>
                </a:solidFill>
                <a:latin typeface="Monotype Corsiva" pitchFamily="66" charset="0"/>
              </a:rPr>
              <a:t>«Микс» жаттығу</a:t>
            </a:r>
            <a:endParaRPr lang="kk-KZ" sz="6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00" y="1905506"/>
            <a:ext cx="907761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Ыбырай,дән,сыр өңірі,</a:t>
            </a:r>
          </a:p>
          <a:p>
            <a:pPr algn="ctr"/>
            <a:r>
              <a:rPr lang="kk-K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күріш</a:t>
            </a:r>
          </a:p>
          <a:p>
            <a:pPr algn="ctr"/>
            <a:r>
              <a:rPr lang="kk-K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астық,Қызылорда,егістік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640" y="404664"/>
            <a:ext cx="79047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Сабақты қорытындылау: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907" y="1772816"/>
            <a:ext cx="83086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kk-KZ" sz="48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Қандай тақырыбпен </a:t>
            </a:r>
            <a:r>
              <a:rPr lang="kk-KZ" sz="48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таныстық?</a:t>
            </a:r>
          </a:p>
          <a:p>
            <a:r>
              <a:rPr lang="kk-KZ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-Осы мәтін арөылы автор </a:t>
            </a:r>
          </a:p>
          <a:p>
            <a:r>
              <a:rPr lang="kk-KZ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 айтқысы келген?</a:t>
            </a:r>
            <a:endParaRPr lang="ru-RU" sz="40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0648"/>
            <a:ext cx="8712968" cy="46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28600"/>
            <a:ext cx="72728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Рефлексия. </a:t>
            </a:r>
          </a:p>
        </p:txBody>
      </p:sp>
    </p:spTree>
    <p:extLst>
      <p:ext uri="{BB962C8B-B14F-4D97-AF65-F5344CB8AC3E}">
        <p14:creationId xmlns:p14="http://schemas.microsoft.com/office/powerpoint/2010/main" val="4695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User\Documents\Рамка для школ\imagesCAQUSW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068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1052736"/>
            <a:ext cx="8229600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6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>
              <a:spcAft>
                <a:spcPts val="0"/>
              </a:spcAft>
            </a:pPr>
            <a:r>
              <a:rPr lang="kk-KZ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/>
                <a:ea typeface="Times New Roman"/>
              </a:rPr>
              <a:t>Оқушылар </a:t>
            </a:r>
            <a:r>
              <a:rPr lang="kk-KZ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/>
                <a:ea typeface="Times New Roman"/>
              </a:rPr>
              <a:t>мәтінді түсініп оқиды, талдайды. Негізгі идеясын ұғады. Міндеттерді шешу үшін, өзіндік ой айтуға дағдыланады.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/>
                <a:ea typeface="Times New Roman"/>
              </a:rPr>
              <a:t>Мәтін  мағынасын ұғынып қортынды жасай алады.Ойларын нақты,тиянақты жеткізе біледі 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sz="2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амки\рамка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097"/>
            <a:ext cx="9144000" cy="69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95155"/>
            <a:ext cx="8424936" cy="8956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Психология ахуал</a:t>
            </a:r>
          </a:p>
          <a:p>
            <a:pPr>
              <a:spcAft>
                <a:spcPts val="0"/>
              </a:spcAft>
            </a:pPr>
            <a:r>
              <a:rPr lang="kk-KZ" sz="3600" b="1" i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kk-KZ" sz="3600" b="1" i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/>
                <a:ea typeface="Times New Roman"/>
              </a:rPr>
              <a:t>Бір-бірімізді </a:t>
            </a:r>
            <a:r>
              <a:rPr lang="kk-KZ" sz="3600" b="1" i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/>
                <a:ea typeface="Times New Roman"/>
              </a:rPr>
              <a:t>тыңдаймыз десек 1 рет қол шапалақтаймыз!</a:t>
            </a:r>
            <a:endParaRPr lang="ru-RU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b="1" i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/>
                <a:ea typeface="Times New Roman"/>
              </a:rPr>
              <a:t>-Ұйымшыл </a:t>
            </a:r>
            <a:r>
              <a:rPr lang="kk-KZ" sz="3600" b="1" i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/>
                <a:ea typeface="Times New Roman"/>
              </a:rPr>
              <a:t>боламыз десек 2 рет </a:t>
            </a:r>
            <a:endParaRPr lang="ru-RU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b="1" i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/>
                <a:ea typeface="Times New Roman"/>
              </a:rPr>
              <a:t>-Белсенділік </a:t>
            </a:r>
            <a:r>
              <a:rPr lang="kk-KZ" sz="3600" b="1" i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/>
                <a:ea typeface="Times New Roman"/>
              </a:rPr>
              <a:t>танытамыз десек 3 рет шапалақтаймыз!</a:t>
            </a:r>
            <a:endParaRPr lang="ru-RU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algn="ctr"/>
            <a:endParaRPr lang="kk-KZ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algn="ctr"/>
            <a:endParaRPr lang="kk-KZ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kk-KZ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kk-KZ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Рамки\рамка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11"/>
            <a:ext cx="9144000" cy="69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04977" y="404664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k-KZ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1327994"/>
            <a:ext cx="8157592" cy="48373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0912" y="1361060"/>
            <a:ext cx="654217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Үй тапсырмасы:</a:t>
            </a:r>
          </a:p>
          <a:p>
            <a:pPr algn="ctr"/>
            <a:r>
              <a:rPr lang="kk-KZ" sz="66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Ойын:</a:t>
            </a:r>
          </a:p>
          <a:p>
            <a:pPr algn="ctr"/>
            <a:r>
              <a:rPr lang="kk-KZ" sz="66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«Ыстық орындық»</a:t>
            </a:r>
            <a:endParaRPr lang="ru-RU" sz="6600" b="1" cap="none" spc="0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75596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6000" b="1">
                <a:solidFill>
                  <a:schemeClr val="accent2"/>
                </a:solidFill>
              </a:rPr>
              <a:t>Топқа бөлу</a:t>
            </a:r>
          </a:p>
          <a:p>
            <a:pPr>
              <a:spcBef>
                <a:spcPct val="50000"/>
              </a:spcBef>
            </a:pPr>
            <a:r>
              <a:rPr lang="kk-KZ" b="1">
                <a:solidFill>
                  <a:schemeClr val="accent2"/>
                </a:solidFill>
              </a:rPr>
              <a:t>(топтық жұмыс)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4105275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4800" b="1">
                <a:solidFill>
                  <a:srgbClr val="FF0000"/>
                </a:solidFill>
              </a:rPr>
              <a:t>1- топ Бидай</a:t>
            </a:r>
          </a:p>
          <a:p>
            <a:pPr algn="l">
              <a:spcBef>
                <a:spcPct val="50000"/>
              </a:spcBef>
            </a:pPr>
            <a:endParaRPr lang="kk-KZ" sz="4800" b="1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kk-KZ" sz="4800" b="1">
                <a:solidFill>
                  <a:srgbClr val="FF0000"/>
                </a:solidFill>
              </a:rPr>
              <a:t>      	</a:t>
            </a:r>
            <a:endParaRPr lang="ru-RU" sz="4800" b="1">
              <a:solidFill>
                <a:srgbClr val="FF0000"/>
              </a:solidFill>
            </a:endParaRPr>
          </a:p>
        </p:txBody>
      </p:sp>
      <p:pic>
        <p:nvPicPr>
          <p:cNvPr id="11269" name="Picture 5" descr="8afb6f39263ee54f61b738f3416e20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671887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03800" y="2997200"/>
            <a:ext cx="3960813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k-KZ" sz="4800" b="1">
                <a:solidFill>
                  <a:srgbClr val="FF0000"/>
                </a:solidFill>
              </a:rPr>
              <a:t>2- топ Күріш</a:t>
            </a:r>
          </a:p>
          <a:p>
            <a:pPr algn="l">
              <a:spcBef>
                <a:spcPct val="50000"/>
              </a:spcBef>
            </a:pPr>
            <a:endParaRPr lang="kk-KZ" sz="4800" b="1">
              <a:solidFill>
                <a:srgbClr val="FF000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kk-KZ" sz="4800" b="1">
                <a:solidFill>
                  <a:srgbClr val="FF0000"/>
                </a:solidFill>
              </a:rPr>
              <a:t>      	</a:t>
            </a:r>
            <a:endParaRPr lang="ru-RU" sz="4800" b="1">
              <a:solidFill>
                <a:srgbClr val="FF0000"/>
              </a:solidFill>
            </a:endParaRPr>
          </a:p>
        </p:txBody>
      </p:sp>
      <p:pic>
        <p:nvPicPr>
          <p:cNvPr id="11272" name="Picture 8" descr="18902508c3e09e2c02f5be3ba41ed4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7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560840" cy="86177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Жаңа сабақ</a:t>
            </a:r>
          </a:p>
          <a:p>
            <a:pPr algn="ctr"/>
            <a:r>
              <a:rPr lang="kk-KZ" sz="2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Қызығушылықты ояту:</a:t>
            </a:r>
          </a:p>
          <a:p>
            <a:pPr algn="ctr"/>
            <a:r>
              <a:rPr lang="kk-KZ" sz="28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Жұмбақтар шешу</a:t>
            </a:r>
          </a:p>
          <a:p>
            <a:r>
              <a:rPr lang="kk-KZ" sz="2800" dirty="0">
                <a:latin typeface="Monotype Corsiva" pitchFamily="66" charset="0"/>
                <a:ea typeface="Times New Roman"/>
              </a:rPr>
              <a:t>1</a:t>
            </a:r>
            <a:r>
              <a:rPr lang="kk-KZ" sz="28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. Ұзын мұртты сарылар,</a:t>
            </a:r>
            <a:br>
              <a:rPr lang="kk-KZ" sz="28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</a:br>
            <a:r>
              <a:rPr lang="kk-KZ" sz="28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Қойынында нан бар. </a:t>
            </a:r>
            <a:endParaRPr lang="kk-KZ" sz="2800" b="1" cap="none" spc="0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r"/>
            <a: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2. Алыстан көрсең ақ тас,</a:t>
            </a:r>
            <a:b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</a:br>
            <a: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Жақыннан көрсем – дәмді ас. </a:t>
            </a:r>
            <a:endParaRPr lang="kk-KZ" sz="32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3. Түскенде салқын күз,</a:t>
            </a:r>
            <a:b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</a:br>
            <a: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Жинадық алтын тіс</a:t>
            </a:r>
            <a:endParaRPr lang="kk-KZ" sz="3200" b="1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r"/>
            <a: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4. Күннен көзін алмайды,</a:t>
            </a:r>
            <a:b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</a:br>
            <a:r>
              <a:rPr lang="kk-KZ" sz="3200" dirty="0">
                <a:solidFill>
                  <a:srgbClr val="000000"/>
                </a:solidFill>
                <a:latin typeface="Monotype Corsiva" pitchFamily="66" charset="0"/>
                <a:ea typeface="Times New Roman"/>
              </a:rPr>
              <a:t>Өзгемен ісі болмайды. </a:t>
            </a:r>
            <a:endParaRPr lang="kk-KZ" sz="32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kk-KZ" sz="2800" b="1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9094" y="548680"/>
            <a:ext cx="57278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Топтық жұмыс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88840"/>
            <a:ext cx="896448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1-топ:Тағы </a:t>
            </a:r>
            <a:r>
              <a:rPr lang="ru-RU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қандай</a:t>
            </a: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дәнді</a:t>
            </a: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дақылдарды</a:t>
            </a: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білесіңдер</a:t>
            </a: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? </a:t>
            </a:r>
          </a:p>
          <a:p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2-топ:Дәнді </a:t>
            </a:r>
            <a:r>
              <a:rPr lang="ru-RU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дақылдарға</a:t>
            </a: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не </a:t>
            </a:r>
            <a:r>
              <a:rPr lang="ru-RU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қажет</a:t>
            </a:r>
            <a:r>
              <a:rPr lang="ru-RU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? </a:t>
            </a:r>
          </a:p>
          <a:p>
            <a:endParaRPr lang="kk-KZ" sz="4800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37" name="Group 21"/>
          <p:cNvGraphicFramePr>
            <a:graphicFrameLocks noGrp="1"/>
          </p:cNvGraphicFramePr>
          <p:nvPr>
            <p:ph/>
          </p:nvPr>
        </p:nvGraphicFramePr>
        <p:xfrm>
          <a:off x="457200" y="1196975"/>
          <a:ext cx="8147050" cy="4777423"/>
        </p:xfrm>
        <a:graphic>
          <a:graphicData uri="http://schemas.openxmlformats.org/drawingml/2006/table">
            <a:tbl>
              <a:tblPr/>
              <a:tblGrid>
                <a:gridCol w="2716213"/>
                <a:gridCol w="2714625"/>
                <a:gridCol w="2716212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Білемін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Білдім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Білгім келеді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187450" y="476250"/>
            <a:ext cx="712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600" b="1">
                <a:solidFill>
                  <a:schemeClr val="accent2"/>
                </a:solidFill>
              </a:rPr>
              <a:t>БББ кестесі</a:t>
            </a:r>
            <a:endParaRPr lang="ru-RU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78486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 b="1" dirty="0" smtClean="0">
                <a:solidFill>
                  <a:schemeClr val="accent2"/>
                </a:solidFill>
                <a:latin typeface="Times New Roman" pitchFamily="18" charset="0"/>
              </a:rPr>
              <a:t>       </a:t>
            </a:r>
            <a:r>
              <a:rPr lang="kk-KZ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Оқулықпен </a:t>
            </a:r>
            <a:r>
              <a:rPr lang="kk-KZ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жұмыс</a:t>
            </a:r>
          </a:p>
          <a:p>
            <a:pPr>
              <a:spcBef>
                <a:spcPct val="50000"/>
              </a:spcBef>
            </a:pPr>
            <a:endParaRPr lang="ru-RU" sz="4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49713" y="319088"/>
            <a:ext cx="184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sz="4800">
              <a:solidFill>
                <a:schemeClr val="accent2"/>
              </a:solidFill>
            </a:endParaRPr>
          </a:p>
        </p:txBody>
      </p:sp>
      <p:pic>
        <p:nvPicPr>
          <p:cNvPr id="18441" name="Picture 9" descr="скачанные файлы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4" y="2424740"/>
            <a:ext cx="4824412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3648</TotalTime>
  <Words>175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88</cp:revision>
  <dcterms:created xsi:type="dcterms:W3CDTF">2013-04-15T08:26:41Z</dcterms:created>
  <dcterms:modified xsi:type="dcterms:W3CDTF">2017-11-24T08:53:45Z</dcterms:modified>
</cp:coreProperties>
</file>